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35" r:id="rId1"/>
  </p:sldMasterIdLst>
  <p:notesMasterIdLst>
    <p:notesMasterId r:id="rId81"/>
  </p:notesMasterIdLst>
  <p:sldIdLst>
    <p:sldId id="279" r:id="rId2"/>
    <p:sldId id="283" r:id="rId3"/>
    <p:sldId id="284" r:id="rId4"/>
    <p:sldId id="304" r:id="rId5"/>
    <p:sldId id="285" r:id="rId6"/>
    <p:sldId id="286" r:id="rId7"/>
    <p:sldId id="287" r:id="rId8"/>
    <p:sldId id="288" r:id="rId9"/>
    <p:sldId id="359" r:id="rId10"/>
    <p:sldId id="305" r:id="rId11"/>
    <p:sldId id="289" r:id="rId12"/>
    <p:sldId id="303" r:id="rId13"/>
    <p:sldId id="280" r:id="rId14"/>
    <p:sldId id="281" r:id="rId15"/>
    <p:sldId id="282" r:id="rId16"/>
    <p:sldId id="295" r:id="rId17"/>
    <p:sldId id="297" r:id="rId18"/>
    <p:sldId id="370" r:id="rId19"/>
    <p:sldId id="290" r:id="rId20"/>
    <p:sldId id="278" r:id="rId21"/>
    <p:sldId id="358" r:id="rId22"/>
    <p:sldId id="274" r:id="rId23"/>
    <p:sldId id="393" r:id="rId24"/>
    <p:sldId id="275" r:id="rId25"/>
    <p:sldId id="277" r:id="rId26"/>
    <p:sldId id="361" r:id="rId27"/>
    <p:sldId id="362" r:id="rId28"/>
    <p:sldId id="383" r:id="rId29"/>
    <p:sldId id="387" r:id="rId30"/>
    <p:sldId id="388" r:id="rId31"/>
    <p:sldId id="384" r:id="rId32"/>
    <p:sldId id="385" r:id="rId33"/>
    <p:sldId id="386" r:id="rId34"/>
    <p:sldId id="366" r:id="rId35"/>
    <p:sldId id="367" r:id="rId36"/>
    <p:sldId id="397" r:id="rId37"/>
    <p:sldId id="396" r:id="rId38"/>
    <p:sldId id="259" r:id="rId39"/>
    <p:sldId id="382" r:id="rId40"/>
    <p:sldId id="390" r:id="rId41"/>
    <p:sldId id="391" r:id="rId42"/>
    <p:sldId id="300" r:id="rId43"/>
    <p:sldId id="360" r:id="rId44"/>
    <p:sldId id="302" r:id="rId45"/>
    <p:sldId id="398" r:id="rId46"/>
    <p:sldId id="301" r:id="rId47"/>
    <p:sldId id="256" r:id="rId48"/>
    <p:sldId id="271" r:id="rId49"/>
    <p:sldId id="399" r:id="rId50"/>
    <p:sldId id="307" r:id="rId51"/>
    <p:sldId id="363" r:id="rId52"/>
    <p:sldId id="364" r:id="rId53"/>
    <p:sldId id="365" r:id="rId54"/>
    <p:sldId id="377" r:id="rId55"/>
    <p:sldId id="368" r:id="rId56"/>
    <p:sldId id="369" r:id="rId57"/>
    <p:sldId id="371" r:id="rId58"/>
    <p:sldId id="372" r:id="rId59"/>
    <p:sldId id="379" r:id="rId60"/>
    <p:sldId id="378" r:id="rId61"/>
    <p:sldId id="380" r:id="rId62"/>
    <p:sldId id="381" r:id="rId63"/>
    <p:sldId id="324" r:id="rId64"/>
    <p:sldId id="325" r:id="rId65"/>
    <p:sldId id="373" r:id="rId66"/>
    <p:sldId id="374" r:id="rId67"/>
    <p:sldId id="375" r:id="rId68"/>
    <p:sldId id="376" r:id="rId69"/>
    <p:sldId id="332" r:id="rId70"/>
    <p:sldId id="348" r:id="rId71"/>
    <p:sldId id="389" r:id="rId72"/>
    <p:sldId id="343" r:id="rId73"/>
    <p:sldId id="344" r:id="rId74"/>
    <p:sldId id="306" r:id="rId75"/>
    <p:sldId id="308" r:id="rId76"/>
    <p:sldId id="309" r:id="rId77"/>
    <p:sldId id="392" r:id="rId78"/>
    <p:sldId id="395" r:id="rId79"/>
    <p:sldId id="394" r:id="rId8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79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6" autoAdjust="0"/>
    <p:restoredTop sz="94629" autoAdjust="0"/>
  </p:normalViewPr>
  <p:slideViewPr>
    <p:cSldViewPr>
      <p:cViewPr varScale="1">
        <p:scale>
          <a:sx n="110" d="100"/>
          <a:sy n="110" d="100"/>
        </p:scale>
        <p:origin x="11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02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BF468D-D4DC-456D-B7CA-2A0586FB8C45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3AFD8-8FAA-416A-BDDD-5801A3E332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244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3AFD8-8FAA-416A-BDDD-5801A3E33256}" type="slidenum">
              <a:rPr lang="lt-LT" smtClean="0"/>
              <a:t>38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7773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3AFD8-8FAA-416A-BDDD-5801A3E33256}" type="slidenum">
              <a:rPr lang="lt-LT" smtClean="0"/>
              <a:t>39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481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48782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9004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04875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1516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47541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34866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1144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37694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2252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61420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223433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1040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6716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84174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1317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2934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2720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Pavadinimas ir keturių stulpelių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FC8DC-EE6A-4A49-8CAC-6DA013D63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15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Pavadinimas, dviejų stulpelių turiny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3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65739-CE19-48F4-9166-ECF8B3E25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820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03815E53-7763-44CE-BEB6-0F96181337FD}" type="datetimeFigureOut">
              <a:rPr lang="lt-LT" smtClean="0"/>
              <a:t>2016-06-15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91BFAECE-DBB9-4B6B-A39D-86B6D5413A1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110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6" r:id="rId1"/>
    <p:sldLayoutId id="2147484937" r:id="rId2"/>
    <p:sldLayoutId id="2147484938" r:id="rId3"/>
    <p:sldLayoutId id="2147484939" r:id="rId4"/>
    <p:sldLayoutId id="2147484940" r:id="rId5"/>
    <p:sldLayoutId id="2147484941" r:id="rId6"/>
    <p:sldLayoutId id="2147484942" r:id="rId7"/>
    <p:sldLayoutId id="2147484943" r:id="rId8"/>
    <p:sldLayoutId id="2147484944" r:id="rId9"/>
    <p:sldLayoutId id="2147484945" r:id="rId10"/>
    <p:sldLayoutId id="2147484946" r:id="rId11"/>
    <p:sldLayoutId id="2147484947" r:id="rId12"/>
    <p:sldLayoutId id="2147484948" r:id="rId13"/>
    <p:sldLayoutId id="2147484949" r:id="rId14"/>
    <p:sldLayoutId id="2147484950" r:id="rId15"/>
    <p:sldLayoutId id="2147484951" r:id="rId16"/>
    <p:sldLayoutId id="2147484952" r:id="rId17"/>
    <p:sldLayoutId id="2147484953" r:id="rId18"/>
    <p:sldLayoutId id="2147484955" r:id="rId19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7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ntraštė 9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 err="1" smtClean="0">
                <a:latin typeface="Batang" pitchFamily="18" charset="-127"/>
                <a:ea typeface="Batang" pitchFamily="18" charset="-127"/>
                <a:cs typeface="Arabic Typesetting" pitchFamily="66" charset="-78"/>
              </a:rPr>
              <a:t>Veisiejų</a:t>
            </a:r>
            <a:r>
              <a:rPr lang="lt-LT" sz="3200" b="1" dirty="0" smtClean="0">
                <a:latin typeface="Batang" pitchFamily="18" charset="-127"/>
                <a:ea typeface="Batang" pitchFamily="18" charset="-127"/>
                <a:cs typeface="Arabic Typesetting" pitchFamily="66" charset="-78"/>
              </a:rPr>
              <a:t> g. 17, Druskininkuose</a:t>
            </a:r>
            <a:br>
              <a:rPr lang="lt-LT" sz="3200" b="1" dirty="0" smtClean="0">
                <a:latin typeface="Batang" pitchFamily="18" charset="-127"/>
                <a:ea typeface="Batang" pitchFamily="18" charset="-127"/>
                <a:cs typeface="Arabic Typesetting" pitchFamily="66" charset="-78"/>
              </a:rPr>
            </a:br>
            <a:r>
              <a:rPr lang="lt-LT" sz="3200" b="1" dirty="0" smtClean="0">
                <a:latin typeface="Batang" pitchFamily="18" charset="-127"/>
                <a:ea typeface="Batang" pitchFamily="18" charset="-127"/>
                <a:cs typeface="Arabic Typesetting" pitchFamily="66" charset="-78"/>
              </a:rPr>
              <a:t> yra įsikūręs Druskininkų savivaldybės Socialinių paslaugų centras</a:t>
            </a:r>
            <a:endParaRPr lang="lt-LT" sz="3200" b="1" dirty="0">
              <a:latin typeface="Batang" pitchFamily="18" charset="-127"/>
              <a:ea typeface="Batang" pitchFamily="18" charset="-127"/>
              <a:cs typeface="Arabic Typesetting" pitchFamily="66" charset="-78"/>
            </a:endParaRPr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92896"/>
            <a:ext cx="5272973" cy="3530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897909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/>
              <a:t/>
            </a:r>
            <a:br>
              <a:rPr lang="lt-LT" sz="3600" b="1" dirty="0"/>
            </a:br>
            <a:r>
              <a:rPr lang="lt-LT" sz="3600" b="1" dirty="0" smtClean="0"/>
              <a:t/>
            </a:r>
            <a:br>
              <a:rPr lang="lt-LT" sz="3600" b="1" dirty="0" smtClean="0"/>
            </a:br>
            <a:r>
              <a:rPr lang="lt-LT" sz="3600" b="1" dirty="0" smtClean="0">
                <a:solidFill>
                  <a:schemeClr val="bg2">
                    <a:lumMod val="10000"/>
                  </a:schemeClr>
                </a:solidFill>
                <a:latin typeface="Batang" pitchFamily="18" charset="-127"/>
                <a:ea typeface="Batang" pitchFamily="18" charset="-127"/>
              </a:rPr>
              <a:t>Socialinių paslaugų centras teikia šias paslaugas:</a:t>
            </a:r>
            <a:br>
              <a:rPr lang="lt-LT" sz="3600" b="1" dirty="0" smtClean="0">
                <a:solidFill>
                  <a:schemeClr val="bg2">
                    <a:lumMod val="10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lt-LT" sz="3600" b="1" dirty="0" smtClean="0">
                <a:latin typeface="Batang" pitchFamily="18" charset="-127"/>
                <a:ea typeface="Batang" pitchFamily="18" charset="-127"/>
              </a:rPr>
              <a:t>SOCIALINES BENDRĄSIAS </a:t>
            </a:r>
            <a:r>
              <a:rPr lang="lt-LT" sz="3600" b="1" dirty="0" smtClean="0"/>
              <a:t/>
            </a:r>
            <a:br>
              <a:rPr lang="lt-LT" sz="3600" b="1" dirty="0" smtClean="0"/>
            </a:br>
            <a:endParaRPr lang="lt-LT" sz="3600" b="1" dirty="0"/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539552" y="2420888"/>
            <a:ext cx="8064896" cy="576064"/>
          </a:xfrm>
        </p:spPr>
        <p:txBody>
          <a:bodyPr>
            <a:normAutofit fontScale="85000" lnSpcReduction="20000"/>
          </a:bodyPr>
          <a:lstStyle/>
          <a:p>
            <a:endParaRPr lang="lt-LT" sz="1600" dirty="0" smtClean="0"/>
          </a:p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                  Aprūpinimo 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būtiniausiais daiktais (drabužiais, avalyne ir kita)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" y="3469096"/>
            <a:ext cx="3636963" cy="232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ksto vietos rezervavimo ženklas 10"/>
          <p:cNvSpPr>
            <a:spLocks noGrp="1"/>
          </p:cNvSpPr>
          <p:nvPr>
            <p:ph type="body" sz="quarter" idx="3"/>
          </p:nvPr>
        </p:nvSpPr>
        <p:spPr>
          <a:xfrm>
            <a:off x="4716016" y="2132856"/>
            <a:ext cx="4041775" cy="639762"/>
          </a:xfrm>
        </p:spPr>
        <p:txBody>
          <a:bodyPr/>
          <a:lstStyle/>
          <a:p>
            <a:pPr algn="just"/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63" y="3455685"/>
            <a:ext cx="3636962" cy="235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083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9776"/>
            <a:ext cx="8229600" cy="1143000"/>
          </a:xfrm>
        </p:spPr>
        <p:txBody>
          <a:bodyPr/>
          <a:lstStyle/>
          <a:p>
            <a:r>
              <a:rPr lang="lt-LT" dirty="0" smtClean="0"/>
              <a:t>  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645283" y="631219"/>
            <a:ext cx="4040188" cy="639762"/>
          </a:xfrm>
        </p:spPr>
        <p:txBody>
          <a:bodyPr/>
          <a:lstStyle/>
          <a:p>
            <a:pPr algn="ctr"/>
            <a:r>
              <a:rPr lang="lt-LT" sz="2000" b="1" dirty="0">
                <a:latin typeface="Batang" pitchFamily="18" charset="-127"/>
                <a:ea typeface="Batang" pitchFamily="18" charset="-127"/>
              </a:rPr>
              <a:t>Transporto </a:t>
            </a:r>
            <a:r>
              <a:rPr lang="lt-LT" sz="2000" b="1" dirty="0" smtClean="0">
                <a:latin typeface="Batang" pitchFamily="18" charset="-127"/>
                <a:ea typeface="Batang" pitchFamily="18" charset="-127"/>
              </a:rPr>
              <a:t>paslaugas</a:t>
            </a:r>
            <a:endParaRPr lang="lt-LT" sz="20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2" name="Turinio vietos rezervavimo ženklas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24" y="3717032"/>
            <a:ext cx="273904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22" y="3584466"/>
            <a:ext cx="2918914" cy="2773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Sgn1\Desktop\masiniukai\IMG_1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88" y="1572869"/>
            <a:ext cx="3028581" cy="1869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Sgn1\Desktop\masiniukai\IMG_128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655" y="1412776"/>
            <a:ext cx="2687513" cy="2189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153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66440" y="2245435"/>
            <a:ext cx="3633502" cy="759290"/>
          </a:xfrm>
        </p:spPr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Skalbimo: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  <a:p>
            <a:endParaRPr lang="lt-LT" sz="1600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2732050"/>
            <a:ext cx="3508383" cy="331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4"/>
          </p:nvPr>
        </p:nvSpPr>
        <p:spPr>
          <a:xfrm>
            <a:off x="4837112" y="2420888"/>
            <a:ext cx="4041775" cy="3941763"/>
          </a:xfrm>
        </p:spPr>
        <p:txBody>
          <a:bodyPr/>
          <a:lstStyle/>
          <a:p>
            <a:pPr marL="0" indent="0">
              <a:buNone/>
            </a:pPr>
            <a:r>
              <a:rPr lang="lt-LT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Batang"/>
              </a:rPr>
              <a:t> </a:t>
            </a:r>
            <a:endParaRPr lang="lt-LT" sz="1600" b="1" dirty="0">
              <a:solidFill>
                <a:schemeClr val="accent1">
                  <a:lumMod val="60000"/>
                  <a:lumOff val="40000"/>
                </a:schemeClr>
              </a:solidFill>
              <a:ea typeface="Batang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    </a:t>
            </a:r>
            <a:endParaRPr lang="pt-BR" dirty="0"/>
          </a:p>
        </p:txBody>
      </p:sp>
      <p:sp>
        <p:nvSpPr>
          <p:cNvPr id="11" name="Stačiakampis 10"/>
          <p:cNvSpPr/>
          <p:nvPr/>
        </p:nvSpPr>
        <p:spPr>
          <a:xfrm>
            <a:off x="1403648" y="1484784"/>
            <a:ext cx="77361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 smtClean="0">
                <a:latin typeface="Batang" pitchFamily="18" charset="-127"/>
                <a:ea typeface="Batang" pitchFamily="18" charset="-127"/>
              </a:rPr>
              <a:t>ASMENS HIGIENOS IR PRIEŽIŪROS PASLAUGŲ ORGANIZAVIM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O</a:t>
            </a:r>
            <a:endParaRPr lang="pt-BR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650" y="2748994"/>
            <a:ext cx="1977967" cy="2788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548" y="2732050"/>
            <a:ext cx="2141408" cy="282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4336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2123728" y="1792116"/>
            <a:ext cx="4114800" cy="639762"/>
          </a:xfrm>
        </p:spPr>
        <p:txBody>
          <a:bodyPr/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Sociokultūrines paslaugas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  <a:p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0" name="Teksto vietos rezervavimo ženklas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just"/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72" y="2577540"/>
            <a:ext cx="4281795" cy="3211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urinio vietos rezervavimo ženklas 4"/>
          <p:cNvSpPr>
            <a:spLocks noGrp="1"/>
          </p:cNvSpPr>
          <p:nvPr>
            <p:ph sz="quarter" idx="4"/>
          </p:nvPr>
        </p:nvSpPr>
        <p:spPr>
          <a:xfrm>
            <a:off x="5073169" y="3621696"/>
            <a:ext cx="3204391" cy="2398106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12" name="Turinio vietos rezervavimo ženklas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05" y="2587031"/>
            <a:ext cx="3883904" cy="1994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5" y="4829239"/>
            <a:ext cx="3927714" cy="1768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69945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4040188" cy="639762"/>
          </a:xfrm>
        </p:spPr>
        <p:txBody>
          <a:bodyPr>
            <a:normAutofit fontScale="92500" lnSpcReduction="10000"/>
          </a:bodyPr>
          <a:lstStyle/>
          <a:p>
            <a:r>
              <a:rPr lang="lt-LT" sz="1600" b="1" dirty="0">
                <a:latin typeface="Batang" pitchFamily="18" charset="-127"/>
                <a:ea typeface="Batang" pitchFamily="18" charset="-127"/>
              </a:rPr>
              <a:t>• </a:t>
            </a:r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Informavimo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  <a:p>
            <a:r>
              <a:rPr lang="lt-LT" sz="1600" b="1" dirty="0">
                <a:latin typeface="Batang" pitchFamily="18" charset="-127"/>
                <a:ea typeface="Batang" pitchFamily="18" charset="-127"/>
              </a:rPr>
              <a:t>• </a:t>
            </a:r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Konsultavimo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  <a:p>
            <a:endParaRPr lang="lt-LT" dirty="0"/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80"/>
            <a:ext cx="2956322" cy="3941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4499992" y="1556792"/>
            <a:ext cx="4319463" cy="639762"/>
          </a:xfrm>
        </p:spPr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Tarpininkavimo 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ir </a:t>
            </a:r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atstovavimo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  <a:p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826247"/>
            <a:ext cx="4717357" cy="2940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80126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ntraštė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SOCIALINES SPECIALIĄSIAS: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1" name="Teksto vietos rezervavimo ženklas 10"/>
          <p:cNvSpPr>
            <a:spLocks noGrp="1"/>
          </p:cNvSpPr>
          <p:nvPr>
            <p:ph type="body" idx="1"/>
          </p:nvPr>
        </p:nvSpPr>
        <p:spPr>
          <a:xfrm>
            <a:off x="866440" y="2348880"/>
            <a:ext cx="3633502" cy="759290"/>
          </a:xfrm>
        </p:spPr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Pagalbos 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į namus</a:t>
            </a:r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35" y="3242225"/>
            <a:ext cx="3636963" cy="2727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ksto vietos rezervavimo ženklas 12"/>
          <p:cNvSpPr>
            <a:spLocks noGrp="1"/>
          </p:cNvSpPr>
          <p:nvPr>
            <p:ph type="body" sz="quarter" idx="3"/>
          </p:nvPr>
        </p:nvSpPr>
        <p:spPr>
          <a:xfrm>
            <a:off x="5220072" y="2371197"/>
            <a:ext cx="3636979" cy="756635"/>
          </a:xfrm>
        </p:spPr>
        <p:txBody>
          <a:bodyPr/>
          <a:lstStyle/>
          <a:p>
            <a:r>
              <a:rPr lang="lt-LT" sz="1600" b="1" dirty="0">
                <a:latin typeface="Batang" pitchFamily="18" charset="-127"/>
                <a:ea typeface="Batang" pitchFamily="18" charset="-127"/>
              </a:rPr>
              <a:t>Socialinių įgūdžių </a:t>
            </a:r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ugdymo 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ir </a:t>
            </a:r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palaikymo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" name="Turinio vietos rezervavimo ženklas 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51" y="3246438"/>
            <a:ext cx="2316985" cy="2773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9996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8136904" cy="639762"/>
          </a:xfrm>
        </p:spPr>
        <p:txBody>
          <a:bodyPr/>
          <a:lstStyle/>
          <a:p>
            <a:pPr algn="ctr"/>
            <a:r>
              <a:rPr lang="lt-LT" sz="2000" b="1" dirty="0" smtClean="0">
                <a:latin typeface="Batang" pitchFamily="18" charset="-127"/>
                <a:ea typeface="Batang" pitchFamily="18" charset="-127"/>
              </a:rPr>
              <a:t>Apgyvendinimo </a:t>
            </a:r>
            <a:r>
              <a:rPr lang="lt-LT" sz="2000" b="1" dirty="0">
                <a:latin typeface="Batang" pitchFamily="18" charset="-127"/>
                <a:ea typeface="Batang" pitchFamily="18" charset="-127"/>
              </a:rPr>
              <a:t>savarankiško gyvenimo namuose</a:t>
            </a:r>
          </a:p>
        </p:txBody>
      </p:sp>
      <p:pic>
        <p:nvPicPr>
          <p:cNvPr id="9" name="Turinio vietos rezervavimo ženklas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64531"/>
            <a:ext cx="3168352" cy="215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4572000" y="1268760"/>
            <a:ext cx="4041775" cy="639762"/>
          </a:xfrm>
        </p:spPr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48106"/>
            <a:ext cx="2808312" cy="373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4" y="4653136"/>
            <a:ext cx="3102085" cy="1956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03294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345260" cy="709865"/>
          </a:xfrm>
        </p:spPr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Apgyvendinimas vagonėliuose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96" y="2204864"/>
            <a:ext cx="6804248" cy="422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9018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471121"/>
            <a:ext cx="8363272" cy="639762"/>
          </a:xfrm>
        </p:spPr>
        <p:txBody>
          <a:bodyPr/>
          <a:lstStyle/>
          <a:p>
            <a:pPr algn="ctr"/>
            <a:r>
              <a:rPr lang="lt-LT" sz="1600" b="1" dirty="0">
                <a:latin typeface="Batang" pitchFamily="18" charset="-127"/>
                <a:ea typeface="Batang" pitchFamily="18" charset="-127"/>
              </a:rPr>
              <a:t>Dienos socialinės globos asmens namuose</a:t>
            </a:r>
          </a:p>
          <a:p>
            <a:pPr algn="ctr"/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78" y="2493460"/>
            <a:ext cx="3701516" cy="3526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58761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b="1" dirty="0" smtClean="0">
                <a:latin typeface="Batang" pitchFamily="18" charset="-127"/>
                <a:ea typeface="Batang" pitchFamily="18" charset="-127"/>
              </a:rPr>
              <a:t>    </a:t>
            </a:r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KITAS PASLAUGAS:</a:t>
            </a:r>
            <a:endParaRPr lang="lt-LT" sz="3600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8" name="Teksto vietos rezervavimo ženklas 7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8147248" cy="639762"/>
          </a:xfrm>
        </p:spPr>
        <p:txBody>
          <a:bodyPr/>
          <a:lstStyle/>
          <a:p>
            <a:pPr algn="ctr"/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Aprūpinimo </a:t>
            </a:r>
            <a:r>
              <a:rPr lang="lt-LT" sz="1600" b="1" dirty="0">
                <a:latin typeface="Batang" pitchFamily="18" charset="-127"/>
                <a:ea typeface="Batang" pitchFamily="18" charset="-127"/>
              </a:rPr>
              <a:t>techninės pagalbos priemonėmis </a:t>
            </a:r>
          </a:p>
        </p:txBody>
      </p:sp>
      <p:pic>
        <p:nvPicPr>
          <p:cNvPr id="2" name="Turinio vietos rezervavimo ženklas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922" y="3248025"/>
            <a:ext cx="2660669" cy="2771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ksto vietos rezervavimo ženklas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  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734" y="3246438"/>
            <a:ext cx="2826020" cy="2773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577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rgbClr val="00206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075240" cy="639762"/>
          </a:xfrm>
        </p:spPr>
        <p:txBody>
          <a:bodyPr/>
          <a:lstStyle/>
          <a:p>
            <a:pPr algn="ctr"/>
            <a:r>
              <a:rPr lang="lt-LT" b="1" dirty="0">
                <a:latin typeface="Batang" pitchFamily="18" charset="-127"/>
                <a:ea typeface="Batang" pitchFamily="18" charset="-127"/>
              </a:rPr>
              <a:t>Slaugos lovų ir čiužinių nuoma</a:t>
            </a:r>
          </a:p>
          <a:p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4135593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768" y="2690918"/>
            <a:ext cx="4186036" cy="2898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224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lt-LT" sz="2000" b="1" dirty="0" smtClean="0"/>
              <a:t> </a:t>
            </a:r>
            <a:endParaRPr lang="lt-LT" sz="2000" b="1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2823512" y="1188431"/>
            <a:ext cx="3633502" cy="759290"/>
          </a:xfrm>
        </p:spPr>
        <p:txBody>
          <a:bodyPr/>
          <a:lstStyle/>
          <a:p>
            <a:pPr algn="just"/>
            <a:r>
              <a:rPr lang="lt-LT" dirty="0" smtClean="0"/>
              <a:t>  </a:t>
            </a:r>
          </a:p>
          <a:p>
            <a:pPr algn="just"/>
            <a:endParaRPr lang="lt-LT" sz="1800" b="1" dirty="0">
              <a:latin typeface="Batang" pitchFamily="18" charset="-127"/>
              <a:ea typeface="Batang" pitchFamily="18" charset="-127"/>
            </a:endParaRPr>
          </a:p>
          <a:p>
            <a:pPr algn="just"/>
            <a:endParaRPr lang="lt-LT" sz="1800" b="1" dirty="0" smtClean="0">
              <a:latin typeface="Batang" pitchFamily="18" charset="-127"/>
              <a:ea typeface="Batang" pitchFamily="18" charset="-127"/>
            </a:endParaRPr>
          </a:p>
          <a:p>
            <a:pPr algn="just"/>
            <a:endParaRPr lang="lt-LT" sz="1800" b="1" dirty="0">
              <a:latin typeface="Batang" pitchFamily="18" charset="-127"/>
              <a:ea typeface="Batang" pitchFamily="18" charset="-127"/>
            </a:endParaRPr>
          </a:p>
          <a:p>
            <a:pPr algn="just"/>
            <a:endParaRPr lang="lt-LT" sz="1800" b="1" dirty="0" smtClean="0">
              <a:latin typeface="Batang" pitchFamily="18" charset="-127"/>
              <a:ea typeface="Batang" pitchFamily="18" charset="-127"/>
            </a:endParaRPr>
          </a:p>
          <a:p>
            <a:pPr algn="just"/>
            <a:endParaRPr lang="lt-LT" sz="1800" b="1" dirty="0">
              <a:latin typeface="Batang" pitchFamily="18" charset="-127"/>
              <a:ea typeface="Batang" pitchFamily="18" charset="-127"/>
            </a:endParaRPr>
          </a:p>
          <a:p>
            <a:pPr algn="just"/>
            <a:endParaRPr lang="lt-LT" sz="1800" b="1" dirty="0" smtClean="0">
              <a:latin typeface="Batang" pitchFamily="18" charset="-127"/>
              <a:ea typeface="Batang" pitchFamily="18" charset="-127"/>
            </a:endParaRPr>
          </a:p>
          <a:p>
            <a:pPr algn="just"/>
            <a:r>
              <a:rPr lang="lt-LT" sz="3600" b="1" dirty="0"/>
              <a:t> </a:t>
            </a:r>
            <a:r>
              <a:rPr lang="lt-LT" sz="3600" b="1" dirty="0" smtClean="0">
                <a:latin typeface="Batang" pitchFamily="18" charset="-127"/>
                <a:ea typeface="Batang" pitchFamily="18" charset="-127"/>
              </a:rPr>
              <a:t>SALIŲ </a:t>
            </a:r>
            <a:r>
              <a:rPr lang="lt-LT" sz="3600" b="1" dirty="0">
                <a:latin typeface="Batang" pitchFamily="18" charset="-127"/>
                <a:ea typeface="Batang" pitchFamily="18" charset="-127"/>
              </a:rPr>
              <a:t>NUOMA</a:t>
            </a:r>
          </a:p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"/>
          </p:nvPr>
        </p:nvSpPr>
        <p:spPr>
          <a:xfrm>
            <a:off x="571811" y="1818617"/>
            <a:ext cx="8136904" cy="999802"/>
          </a:xfrm>
        </p:spPr>
        <p:txBody>
          <a:bodyPr>
            <a:noAutofit/>
          </a:bodyPr>
          <a:lstStyle/>
          <a:p>
            <a:pPr algn="just"/>
            <a:r>
              <a:rPr lang="lt-LT" sz="2000" b="1" dirty="0">
                <a:latin typeface="Batang" pitchFamily="18" charset="-127"/>
                <a:ea typeface="Batang" pitchFamily="18" charset="-127"/>
              </a:rPr>
              <a:t>  </a:t>
            </a:r>
            <a:endParaRPr lang="lt-LT" sz="2000" b="1" dirty="0" smtClean="0">
              <a:latin typeface="Batang" pitchFamily="18" charset="-127"/>
              <a:ea typeface="Batang" pitchFamily="18" charset="-127"/>
            </a:endParaRPr>
          </a:p>
          <a:p>
            <a:pPr algn="just"/>
            <a:r>
              <a:rPr lang="lt-LT" sz="2000" b="1" dirty="0">
                <a:latin typeface="Batang" pitchFamily="18" charset="-127"/>
                <a:ea typeface="Batang" pitchFamily="18" charset="-127"/>
              </a:rPr>
              <a:t> </a:t>
            </a:r>
            <a:r>
              <a:rPr lang="lt-LT" sz="2000" b="1" dirty="0" smtClean="0">
                <a:latin typeface="Batang" pitchFamily="18" charset="-127"/>
                <a:ea typeface="Batang" pitchFamily="18" charset="-127"/>
              </a:rPr>
              <a:t>Sporto salėje organizuojamas aktyvus užimtumas: vyksta mankštos užsiėmimai, organizuojami sportiniai renginiai</a:t>
            </a:r>
            <a:endParaRPr lang="lt-LT" sz="20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2" name="Picture 2" descr="C:\Users\Sgn1\Desktop\foto\Nuotraukos\dienos centrai\DSCF05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97" y="3176972"/>
            <a:ext cx="3554371" cy="2665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Turinio vietos rezervavimo ženklas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63" y="3176972"/>
            <a:ext cx="4217474" cy="2623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5432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aštė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10" name="Teksto vietos rezervavimo ženklas 9"/>
          <p:cNvSpPr>
            <a:spLocks noGrp="1"/>
          </p:cNvSpPr>
          <p:nvPr>
            <p:ph type="body" idx="1"/>
          </p:nvPr>
        </p:nvSpPr>
        <p:spPr>
          <a:xfrm>
            <a:off x="467544" y="908720"/>
            <a:ext cx="8352928" cy="936104"/>
          </a:xfrm>
        </p:spPr>
        <p:txBody>
          <a:bodyPr/>
          <a:lstStyle/>
          <a:p>
            <a:r>
              <a:rPr lang="lt-LT" sz="1600" b="1" dirty="0" smtClean="0">
                <a:latin typeface="Batang" pitchFamily="18" charset="-127"/>
                <a:ea typeface="Batang" pitchFamily="18" charset="-127"/>
              </a:rPr>
              <a:t>AKTŲ SALĖJE RENGIAMI ĮVAIRŪS RENGINIAI, KONCERTAI, SEMINARAI IR KT.</a:t>
            </a:r>
            <a:endParaRPr lang="lt-LT" sz="1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sz="quarter" idx="3"/>
          </p:nvPr>
        </p:nvSpPr>
        <p:spPr>
          <a:xfrm>
            <a:off x="4788024" y="620688"/>
            <a:ext cx="4041775" cy="639762"/>
          </a:xfrm>
        </p:spPr>
        <p:txBody>
          <a:bodyPr/>
          <a:lstStyle/>
          <a:p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2" name="Turinio vietos rezervavimo ženklas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0" y="2276872"/>
            <a:ext cx="4606296" cy="3205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98738"/>
            <a:ext cx="4355976" cy="2272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783" y="4644288"/>
            <a:ext cx="4392458" cy="1930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100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7544" y="980728"/>
            <a:ext cx="8147248" cy="669751"/>
          </a:xfrm>
        </p:spPr>
        <p:txBody>
          <a:bodyPr/>
          <a:lstStyle/>
          <a:p>
            <a:pPr algn="ctr"/>
            <a:r>
              <a:rPr lang="lt-LT" sz="2000" b="1" dirty="0" smtClean="0">
                <a:latin typeface="Batang" pitchFamily="18" charset="-127"/>
                <a:ea typeface="Batang" pitchFamily="18" charset="-127"/>
              </a:rPr>
              <a:t>Apskrito stalo salėje priimami svečiai, vyksta paskaitos, seminarai, mokymai, diskusijos.</a:t>
            </a:r>
            <a:endParaRPr lang="lt-LT" sz="20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4644008" y="1700808"/>
            <a:ext cx="4041775" cy="639762"/>
          </a:xfrm>
        </p:spPr>
        <p:txBody>
          <a:bodyPr/>
          <a:lstStyle/>
          <a:p>
            <a:r>
              <a:rPr lang="lt-LT" dirty="0" smtClean="0"/>
              <a:t>   </a:t>
            </a:r>
            <a:endParaRPr lang="lt-LT" dirty="0"/>
          </a:p>
        </p:txBody>
      </p:sp>
      <p:pic>
        <p:nvPicPr>
          <p:cNvPr id="9" name="Turinio vietos rezervavimo ženklas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9" y="4386345"/>
            <a:ext cx="4653554" cy="2375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urinio vietos rezervavimo ženklas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10" name="Paveikslėlis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060848"/>
            <a:ext cx="4602088" cy="2778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0362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206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364502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SOCIALINIŲ PASLAUGŲ CENTRO DARBUOTOJAI AKTYVIAI DALYVAUJA ĮVAIRIUOSE RENGINIUOSE</a:t>
            </a:r>
            <a:endParaRPr lang="lt-LT" sz="4800" b="1" dirty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5889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rgbClr val="0070C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0790" y="980728"/>
            <a:ext cx="6345260" cy="709865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Varome žiemą iš kiemo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17" y="2204864"/>
            <a:ext cx="4226392" cy="3169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20" y="3861048"/>
            <a:ext cx="4503420" cy="2799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3124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Minėjome Kovo 11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lt-LT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ąją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9" y="2420888"/>
            <a:ext cx="4392262" cy="2588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77072"/>
            <a:ext cx="3940324" cy="2477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7153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pattFill prst="pct90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6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Kasmet dalyvaujame rengiamoje akcijoje „Darom“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" name="Turinio vietos rezervavimo ženklas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636912"/>
            <a:ext cx="4707466" cy="353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56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FF0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Kartu su Druskininkų „Viltis“, „Bočiais“</a:t>
            </a:r>
            <a:b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 bei VDUC šventėme </a:t>
            </a:r>
            <a:r>
              <a:rPr lang="lt-LT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šv.</a:t>
            </a: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 Velykas</a:t>
            </a:r>
            <a:endParaRPr lang="lt-LT" sz="32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" y="2324026"/>
            <a:ext cx="4496565" cy="3372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127" y="4010238"/>
            <a:ext cx="4358183" cy="2615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005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Marginome margučius vašku, o po to surengėme margučių ridenimo varžybas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" y="2890639"/>
            <a:ext cx="3636963" cy="2727722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63" y="2890639"/>
            <a:ext cx="3636962" cy="2727721"/>
          </a:xfrm>
        </p:spPr>
      </p:pic>
    </p:spTree>
    <p:extLst>
      <p:ext uri="{BB962C8B-B14F-4D97-AF65-F5344CB8AC3E}">
        <p14:creationId xmlns:p14="http://schemas.microsoft.com/office/powerpoint/2010/main" val="3415749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00"/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Žygiuojame Druskininkų kurorto  šventės teatralizuotoje eisenoje 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4860032" cy="3065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65" y="3645024"/>
            <a:ext cx="4788024" cy="3023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777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Jonines</a:t>
            </a:r>
            <a:endParaRPr lang="lt-LT" sz="6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01" y="2132856"/>
            <a:ext cx="4721675" cy="2388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07907"/>
            <a:ext cx="4337762" cy="2730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6509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pattFill prst="pct40">
          <a:fgClr>
            <a:srgbClr val="FFFF0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 smtClean="0"/>
              <a:t/>
            </a:r>
            <a:br>
              <a:rPr lang="lt-LT" b="1" dirty="0" smtClean="0"/>
            </a:br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Rengėme parodą ir dalyvavome Rudens šventėje Viečiūnuose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4098032" cy="3073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365" y="3068960"/>
            <a:ext cx="4386064" cy="3289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2114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FFFF0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10" y="2107953"/>
            <a:ext cx="3219822" cy="4293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848" y="116632"/>
            <a:ext cx="4344446" cy="3258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21" y="2988791"/>
            <a:ext cx="2912438" cy="3883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7586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Viečiūnų skyriaus gyventojų paroda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3384376" cy="45125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581" y="2208246"/>
            <a:ext cx="3381840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5143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54" y="0"/>
            <a:ext cx="4907552" cy="3680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760" y="3366467"/>
            <a:ext cx="4674096" cy="350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40584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3"/>
            <a:ext cx="5223404" cy="3917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005515"/>
            <a:ext cx="4904365" cy="3678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234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akcijoje „Kamštelių vajus“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348880"/>
            <a:ext cx="5630944" cy="4223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8564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8" y="2880716"/>
            <a:ext cx="5016663" cy="3762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88640"/>
            <a:ext cx="4716016" cy="3537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47558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pilietinėje akcijoje „Aš už Lietuvą“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04864"/>
            <a:ext cx="6012160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77329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72" y="-18039"/>
            <a:ext cx="4500042" cy="3375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54" y="44624"/>
            <a:ext cx="4565059" cy="342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1" y="3518025"/>
            <a:ext cx="4379979" cy="3284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24" y="3501008"/>
            <a:ext cx="4434748" cy="332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7955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akcijoje „Kai žinau – namie saugiau“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8840"/>
            <a:ext cx="6585545" cy="4940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860032" y="3933056"/>
            <a:ext cx="3636980" cy="35306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717809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Minėjome socialinio darbuotojo dieną 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4674096" cy="350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928" y="3429000"/>
            <a:ext cx="4458072" cy="3343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221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2" y="116632"/>
            <a:ext cx="4250182" cy="3187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581" y="116632"/>
            <a:ext cx="4392488" cy="3294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01008"/>
            <a:ext cx="2381972" cy="3175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150" y="3501008"/>
            <a:ext cx="4451205" cy="3338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2346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„Vilties“ parodos atidaryme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50875"/>
            <a:ext cx="5159800" cy="3276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Turinio vietos rezervavimo ženklas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103" y="3501008"/>
            <a:ext cx="4921078" cy="305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987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Viečiūnų savarankiško gyvenimo namų gyventojai dalyvavo žvakių liejimo pamokoje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8" y="2492896"/>
            <a:ext cx="5673444" cy="4255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16416" y="5092700"/>
            <a:ext cx="3636980" cy="35306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75902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73616" cy="108012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Organizuojame </a:t>
            </a:r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renginius </a:t>
            </a:r>
            <a:b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</a:br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Šv. Kalėdų proga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76872"/>
            <a:ext cx="6300192" cy="4429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6672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projekte „Vaikų svajonės“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76872"/>
            <a:ext cx="3594863" cy="4514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302" y="2276872"/>
            <a:ext cx="3906146" cy="4577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3204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50"/>
            <a:ext cx="4051329" cy="4005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711" y="115961"/>
            <a:ext cx="4010988" cy="3921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5" y="3634334"/>
            <a:ext cx="3311845" cy="322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118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Mes apdovanoti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lt-LT" sz="5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6240693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0993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2060"/>
          </a:fgClr>
          <a:bgClr>
            <a:srgbClr val="0070C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45811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4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 </a:t>
            </a:r>
            <a:endParaRPr lang="lt-LT" sz="4000" b="1" dirty="0">
              <a:solidFill>
                <a:schemeClr val="accent3">
                  <a:lumMod val="60000"/>
                  <a:lumOff val="40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1619672" y="2348880"/>
            <a:ext cx="61926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SOCIALINIŲ PASLAUGŲ CENTRO DARBUOTOJAI NE TIK DALINASI DARBO PATIRTIMI, BET IR TOBULINASI BENDRADARBIAUDAMI SU KITAIS</a:t>
            </a:r>
            <a:endParaRPr lang="lt-LT" sz="3200" b="1" dirty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45831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projekte „Viečiūnų savarankiško gyvenimo namų gyventojų gyvenimo kokybės gerinimas ir verslumo skatinimas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8880"/>
            <a:ext cx="4582890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4144888" cy="2890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70850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2060"/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872208"/>
          </a:xfrm>
        </p:spPr>
        <p:txBody>
          <a:bodyPr>
            <a:noAutofit/>
          </a:bodyPr>
          <a:lstStyle/>
          <a:p>
            <a:pPr algn="ctr"/>
            <a:r>
              <a:rPr lang="lt-LT" sz="2800" b="1" dirty="0" smtClean="0">
                <a:latin typeface="Batang" pitchFamily="18" charset="-127"/>
                <a:ea typeface="Batang" pitchFamily="18" charset="-127"/>
              </a:rPr>
              <a:t/>
            </a:r>
            <a:br>
              <a:rPr lang="lt-LT" sz="2800" b="1" dirty="0" smtClean="0">
                <a:latin typeface="Batang" pitchFamily="18" charset="-127"/>
                <a:ea typeface="Batang" pitchFamily="18" charset="-127"/>
              </a:rPr>
            </a:br>
            <a:r>
              <a:rPr lang="lt-L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Darbo </a:t>
            </a:r>
            <a:r>
              <a:rPr lang="lt-LT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patirtimi dalinomės </a:t>
            </a:r>
            <a:r>
              <a:rPr lang="lt-L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Šilalės rajono  </a:t>
            </a:r>
            <a:r>
              <a:rPr lang="lt-LT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socialinių paslaugų namų darbuotojais  </a:t>
            </a:r>
            <a:r>
              <a:rPr lang="lt-LT" sz="2800" b="1" dirty="0">
                <a:latin typeface="Batang" pitchFamily="18" charset="-127"/>
                <a:ea typeface="Batang" pitchFamily="18" charset="-127"/>
              </a:rPr>
              <a:t/>
            </a:r>
            <a:br>
              <a:rPr lang="lt-LT" sz="2800" b="1" dirty="0">
                <a:latin typeface="Batang" pitchFamily="18" charset="-127"/>
                <a:ea typeface="Batang" pitchFamily="18" charset="-127"/>
              </a:rPr>
            </a:br>
            <a:r>
              <a:rPr lang="lt-LT" sz="2600" b="1" dirty="0" smtClean="0">
                <a:latin typeface="Batang" pitchFamily="18" charset="-127"/>
                <a:ea typeface="Batang" pitchFamily="18" charset="-127"/>
              </a:rPr>
              <a:t> </a:t>
            </a:r>
            <a:endParaRPr lang="lt-LT" sz="2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7" name="Stačiakampis 6"/>
          <p:cNvSpPr/>
          <p:nvPr/>
        </p:nvSpPr>
        <p:spPr>
          <a:xfrm>
            <a:off x="2181225" y="158462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lt-LT" sz="24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489" y="2463886"/>
            <a:ext cx="5466184" cy="4099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68419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Seminaras „Suaugusiojo žmogaus dialogas“ 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89203"/>
            <a:ext cx="4626571" cy="2908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659" y="2489200"/>
            <a:ext cx="3060170" cy="353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279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2060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</a:br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SOCIALINIŲ </a:t>
            </a:r>
            <a:r>
              <a:rPr lang="lt-LT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abic Typesetting" pitchFamily="66" charset="-78"/>
                <a:cs typeface="Arabic Typesetting" pitchFamily="66" charset="-78"/>
              </a:rPr>
              <a:t>PASLAUGŲ CENTRE NUOLATOS SULAUKIAME SVEČIŲ </a:t>
            </a:r>
            <a:endParaRPr lang="lt-LT" sz="5400" b="1" dirty="0">
              <a:solidFill>
                <a:schemeClr val="tx1">
                  <a:lumMod val="95000"/>
                  <a:lumOff val="5000"/>
                </a:schemeClr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45831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ntraštė 10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pPr algn="ctr" fontAlgn="base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b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 </a:t>
            </a:r>
            <a:r>
              <a:rPr lang="lt-LT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Ekscelencija Valdas Adamkus lankėsi Socialinių paslaugų centre</a:t>
            </a:r>
            <a:r>
              <a:rPr lang="lt-LT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63670"/>
            <a:ext cx="4874993" cy="3016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77072"/>
            <a:ext cx="4279404" cy="2675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353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accent1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lt-LT" b="1" dirty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P</a:t>
            </a: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atang" pitchFamily="18" charset="-127"/>
                <a:ea typeface="Batang" pitchFamily="18" charset="-127"/>
              </a:rPr>
              <a:t>asitikome svečius iš Baltarusijos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4987892" cy="333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30" y="3645024"/>
            <a:ext cx="4517836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397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Sulaukėme svečių iš Varėnos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2" y="2060848"/>
            <a:ext cx="4511431" cy="283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17032"/>
            <a:ext cx="4758386" cy="2976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3421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4752528"/>
          </a:xfrm>
        </p:spPr>
        <p:txBody>
          <a:bodyPr>
            <a:normAutofit/>
          </a:bodyPr>
          <a:lstStyle/>
          <a:p>
            <a:pPr algn="ctr"/>
            <a:r>
              <a:rPr lang="lt-LT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„Vaikų ir paauglių dienos užimtumo centro“ </a:t>
            </a:r>
            <a:r>
              <a:rPr lang="lt-LT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vaikučių išvykos ir užsiėmimai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763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mamos dieną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4242048" cy="3181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904" y="3352428"/>
            <a:ext cx="4674096" cy="3505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43200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renginyje „Pasitik vasarą saugiai ir linksmai“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0" y="2276872"/>
            <a:ext cx="7056784" cy="4419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89227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VDUC vaikai lankėsi Alytuje, vaikų dienos centrų suvažiavime „Dzūkijos vaikų vasara“</a:t>
            </a:r>
            <a:endParaRPr lang="lt-LT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348880"/>
            <a:ext cx="5250160" cy="3937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23678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13"/>
            <a:ext cx="4111830" cy="2573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7130"/>
            <a:ext cx="4067944" cy="2576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84984"/>
            <a:ext cx="5220072" cy="3228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6188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Minėjome picos dieną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04864"/>
            <a:ext cx="3678734" cy="4438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6530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pasaulinę pyrago dieną </a:t>
            </a:r>
            <a:endParaRPr lang="lt-LT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4716016" cy="2976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3959506"/>
            <a:ext cx="4272136" cy="2846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60880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Minėjome paukščių dieną 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4290053" cy="3217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4170040" cy="3127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7686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Vaikų </a:t>
            </a:r>
            <a:r>
              <a:rPr lang="lt-LT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Velykėles</a:t>
            </a:r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" y="2060848"/>
            <a:ext cx="4746104" cy="2948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838" y="3766335"/>
            <a:ext cx="4659651" cy="2918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7058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Dalyvavome renginyje „Rudens dovanos“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8" y="2276872"/>
            <a:ext cx="2536380" cy="4509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24944"/>
            <a:ext cx="5106144" cy="2872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262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</a:t>
            </a:r>
            <a:r>
              <a:rPr lang="lt-LT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Helouvyną</a:t>
            </a:r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4017709" cy="4689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44824"/>
            <a:ext cx="4083904" cy="4761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93764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Minime Tarptautinę tolerancijos dieną 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04864"/>
            <a:ext cx="4387214" cy="2747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066" y="4077072"/>
            <a:ext cx="4379640" cy="2693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99557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Gaminome Draugystės eglę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92896"/>
            <a:ext cx="5076056" cy="3182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439" y="2492896"/>
            <a:ext cx="3396522" cy="4026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6332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title" sz="quarter"/>
          </p:nvPr>
        </p:nvSpPr>
        <p:spPr>
          <a:xfrm>
            <a:off x="899592" y="0"/>
            <a:ext cx="6870700" cy="1799680"/>
          </a:xfrm>
        </p:spPr>
        <p:txBody>
          <a:bodyPr/>
          <a:lstStyle/>
          <a:p>
            <a:pPr algn="ctr" eaLnBrk="1" hangingPunct="1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Išbandėme </a:t>
            </a: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</a:t>
            </a:r>
            <a:r>
              <a:rPr lang="lt-LT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Forum</a:t>
            </a: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teatro” metodą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4" name="Picture 15" descr="IMG_015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141" y="2139377"/>
            <a:ext cx="3419872" cy="256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16" descr="IMG_015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7984" y="2013534"/>
            <a:ext cx="3840129" cy="2880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Picture 17" descr="IMG_015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926" y="5082682"/>
            <a:ext cx="2334031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3" name="Rectangle 14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lt-LT" sz="2400" smtClean="0"/>
              <a:t>  </a:t>
            </a: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1381259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827584" y="-15974"/>
            <a:ext cx="6870700" cy="1600201"/>
          </a:xfrm>
        </p:spPr>
        <p:txBody>
          <a:bodyPr/>
          <a:lstStyle/>
          <a:p>
            <a:pPr algn="ctr" eaLnBrk="1" hangingPunct="1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Mokėmės </a:t>
            </a:r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dirbti kompiuteriu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8" name="Picture 8" descr="100_405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76" y="2564904"/>
            <a:ext cx="3113116" cy="1749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9" descr="100_405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863" y="3285289"/>
            <a:ext cx="4260908" cy="2400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10" descr="100_405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97152"/>
            <a:ext cx="3114811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7" name="Rectangle 7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lt-LT" sz="2400" smtClean="0"/>
              <a:t> </a:t>
            </a: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4126362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Rengiame įvairias parodėles 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49" y="2736667"/>
            <a:ext cx="4170040" cy="3127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760" y="1389500"/>
            <a:ext cx="3491880" cy="2199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97" y="3717032"/>
            <a:ext cx="2535506" cy="2999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64912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vaikų gynimo dieną 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4928468" cy="2843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17" y="3284984"/>
            <a:ext cx="3657590" cy="314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665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4823801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16632"/>
            <a:ext cx="3238343" cy="3763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095451"/>
            <a:ext cx="3950322" cy="244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57" y="3501008"/>
            <a:ext cx="2899661" cy="315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473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Ekskursija į M. K. Čiurlionio memorialinį muziejų</a:t>
            </a:r>
            <a:endParaRPr lang="lt-LT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" y="2276872"/>
            <a:ext cx="4343688" cy="2739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20" y="3820028"/>
            <a:ext cx="4640580" cy="291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7737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827584" y="405475"/>
            <a:ext cx="6870700" cy="1600200"/>
          </a:xfrm>
        </p:spPr>
        <p:txBody>
          <a:bodyPr/>
          <a:lstStyle/>
          <a:p>
            <a:pPr algn="ctr" eaLnBrk="1" hangingPunct="1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Šventėme gimimo dienas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3316" name="Picture 12" descr="100_343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132856"/>
            <a:ext cx="3599935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7" name="Picture 13" descr="100_343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4012637"/>
            <a:ext cx="5026951" cy="2448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8" name="Picture 14" descr="100_342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420888"/>
            <a:ext cx="2066497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877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755576" y="0"/>
            <a:ext cx="6870700" cy="1600201"/>
          </a:xfrm>
        </p:spPr>
        <p:txBody>
          <a:bodyPr/>
          <a:lstStyle/>
          <a:p>
            <a:pPr algn="ctr" eaLnBrk="1" hangingPunct="1"/>
            <a:r>
              <a:rPr lang="lt-LT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Mokėmės gaminti valgį</a:t>
            </a: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23" name="Turinio vietos rezervavimo ženklas 8" descr="385363_250358651679394_182368541811739_682261_1815072665_a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1700808"/>
            <a:ext cx="2805113" cy="185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4" name="Turinio vietos rezervavimo ženklas 9" descr="376022_250373088344617_182368541811739_682286_1198527096_n.jpg"/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1580176"/>
            <a:ext cx="3335660" cy="2218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5" name="Turinio vietos rezervavimo ženklas 10" descr="382999_250358048346121_182368541811739_682254_1802349817_n.jpg"/>
          <p:cNvPicPr>
            <a:picLocks noGrp="1" noChangeAspect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17032"/>
            <a:ext cx="2840856" cy="2130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6" name="Turinio vietos rezervavimo ženklas 11" descr="378395_250358638346062_182368541811739_682260_1298345647_n.jpg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77072"/>
            <a:ext cx="3239815" cy="2157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5293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Daug laiko leidžiame kieme 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988840"/>
            <a:ext cx="3600400" cy="4800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788024" y="2204864"/>
            <a:ext cx="3636980" cy="3530600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2957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lt-LT" b="1" dirty="0" smtClean="0"/>
              <a:t> </a:t>
            </a:r>
            <a:endParaRPr lang="en-US" b="1" dirty="0" smtClean="0"/>
          </a:p>
        </p:txBody>
      </p:sp>
      <p:pic>
        <p:nvPicPr>
          <p:cNvPr id="24579" name="Picture 8" descr="100_376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354732"/>
            <a:ext cx="6027417" cy="2930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9" descr="100_378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869" y="2396108"/>
            <a:ext cx="4642419" cy="2257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2" name="Picture 11" descr="100_381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81128"/>
            <a:ext cx="360527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0392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smtClean="0"/>
              <a:t> </a:t>
            </a:r>
            <a:endParaRPr lang="en-US" smtClean="0"/>
          </a:p>
        </p:txBody>
      </p:sp>
      <p:pic>
        <p:nvPicPr>
          <p:cNvPr id="25603" name="Picture 9" descr="100_382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624" y="332656"/>
            <a:ext cx="6767513" cy="329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4" name="Picture 10" descr="100_38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3806816"/>
            <a:ext cx="4121007" cy="2003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5" name="Picture 11" descr="100_3854"/>
          <p:cNvPicPr>
            <a:picLocks noGrp="1" noChangeAspect="1" noChangeArrowheads="1"/>
          </p:cNvPicPr>
          <p:nvPr>
            <p:ph sz="half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217219"/>
            <a:ext cx="3162993" cy="2439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0121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Lankėmės Anykščiuose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" y="2890639"/>
            <a:ext cx="3636963" cy="2727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0263" y="2890639"/>
            <a:ext cx="3636962" cy="272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7693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5472608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478" y="3212976"/>
            <a:ext cx="470452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8641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98"/>
            <a:ext cx="6144683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0860" y="3468847"/>
            <a:ext cx="4501058" cy="3375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1480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Buvome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lt-LT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šokolado fabrike</a:t>
            </a:r>
            <a:endParaRPr lang="lt-LT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4848143" cy="2528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213425"/>
            <a:ext cx="4896544" cy="2456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7758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Keliavome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lt-L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į Kernavę</a:t>
            </a:r>
            <a:endParaRPr lang="lt-LT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37490"/>
            <a:ext cx="4680520" cy="2940493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58" y="1556792"/>
            <a:ext cx="5494042" cy="3063691"/>
          </a:xfrm>
        </p:spPr>
      </p:pic>
    </p:spTree>
    <p:extLst>
      <p:ext uri="{BB962C8B-B14F-4D97-AF65-F5344CB8AC3E}">
        <p14:creationId xmlns:p14="http://schemas.microsoft.com/office/powerpoint/2010/main" val="13260036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Ačiū už dėmesį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  <a:endParaRPr lang="lt-LT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243" y="1916195"/>
            <a:ext cx="5793457" cy="4915192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0094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ldybos posėdžių kabinetas">
  <a:themeElements>
    <a:clrScheme name="Valdybos posėdžių kabinetas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Valdybos posėdžių kabinetas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ldybos posėdžių kabinetas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2169</TotalTime>
  <Words>460</Words>
  <Application>Microsoft Office PowerPoint</Application>
  <PresentationFormat>Demonstracija ekrane (4:3)</PresentationFormat>
  <Paragraphs>183</Paragraphs>
  <Slides>79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79</vt:i4>
      </vt:variant>
    </vt:vector>
  </HeadingPairs>
  <TitlesOfParts>
    <vt:vector size="86" baseType="lpstr">
      <vt:lpstr>Arabic Typesetting</vt:lpstr>
      <vt:lpstr>Arial</vt:lpstr>
      <vt:lpstr>Batang</vt:lpstr>
      <vt:lpstr>Calibri</vt:lpstr>
      <vt:lpstr>Century Gothic</vt:lpstr>
      <vt:lpstr>Wingdings 3</vt:lpstr>
      <vt:lpstr>Valdybos posėdžių kabinetas</vt:lpstr>
      <vt:lpstr>Veisiejų g. 17, Druskininkuose  yra įsikūręs Druskininkų savivaldybės Socialinių paslaugų centras</vt:lpstr>
      <vt:lpstr>  Socialinių paslaugų centras teikia šias paslaugas: SOCIALINES BENDRĄSIAS  </vt:lpstr>
      <vt:lpstr>   </vt:lpstr>
      <vt:lpstr> </vt:lpstr>
      <vt:lpstr> </vt:lpstr>
      <vt:lpstr>  </vt:lpstr>
      <vt:lpstr>SOCIALINES SPECIALIĄSIAS:</vt:lpstr>
      <vt:lpstr>  </vt:lpstr>
      <vt:lpstr>Apgyvendinimas vagonėliuose</vt:lpstr>
      <vt:lpstr> </vt:lpstr>
      <vt:lpstr>    KITAS PASLAUGAS:</vt:lpstr>
      <vt:lpstr> </vt:lpstr>
      <vt:lpstr> </vt:lpstr>
      <vt:lpstr>  </vt:lpstr>
      <vt:lpstr> </vt:lpstr>
      <vt:lpstr> SOCIALINIŲ PASLAUGŲ CENTRO DARBUOTOJAI AKTYVIAI DALYVAUJA ĮVAIRIUOSE RENGINIUOSE</vt:lpstr>
      <vt:lpstr>Varome žiemą iš kiemo</vt:lpstr>
      <vt:lpstr>Minėjome Kovo 11-ąją</vt:lpstr>
      <vt:lpstr>Kasmet dalyvaujame rengiamoje akcijoje „Darom“</vt:lpstr>
      <vt:lpstr>Kartu su Druskininkų „Viltis“, „Bočiais“  bei VDUC šventėme šv. Velykas</vt:lpstr>
      <vt:lpstr>Marginome margučius vašku, o po to surengėme margučių ridenimo varžybas</vt:lpstr>
      <vt:lpstr>Žygiuojame Druskininkų kurorto  šventės teatralizuotoje eisenoje </vt:lpstr>
      <vt:lpstr>Šventėme Jonines</vt:lpstr>
      <vt:lpstr> Rengėme parodą ir dalyvavome Rudens šventėje Viečiūnuose</vt:lpstr>
      <vt:lpstr> </vt:lpstr>
      <vt:lpstr>Viečiūnų skyriaus gyventojų paroda</vt:lpstr>
      <vt:lpstr> </vt:lpstr>
      <vt:lpstr> </vt:lpstr>
      <vt:lpstr>Dalyvavome akcijoje „Kamštelių vajus“</vt:lpstr>
      <vt:lpstr> </vt:lpstr>
      <vt:lpstr>Dalyvavome pilietinėje akcijoje „Aš už Lietuvą“</vt:lpstr>
      <vt:lpstr> </vt:lpstr>
      <vt:lpstr>Dalyvavome akcijoje „Kai žinau – namie saugiau“</vt:lpstr>
      <vt:lpstr>Minėjome socialinio darbuotojo dieną </vt:lpstr>
      <vt:lpstr> </vt:lpstr>
      <vt:lpstr>Dalyvavome „Vilties“ parodos atidaryme</vt:lpstr>
      <vt:lpstr> Viečiūnų savarankiško gyvenimo namų gyventojai dalyvavo žvakių liejimo pamokoje</vt:lpstr>
      <vt:lpstr> Organizuojame renginius  Šv. Kalėdų proga</vt:lpstr>
      <vt:lpstr>Dalyvavome projekte „Vaikų svajonės“</vt:lpstr>
      <vt:lpstr> </vt:lpstr>
      <vt:lpstr> Mes apdovanoti ! </vt:lpstr>
      <vt:lpstr> </vt:lpstr>
      <vt:lpstr>Dalyvavome projekte „Viečiūnų savarankiško gyvenimo namų gyventojų gyvenimo kokybės gerinimas ir verslumo skatinimas</vt:lpstr>
      <vt:lpstr> Darbo patirtimi dalinomės Šilalės rajono  socialinių paslaugų namų darbuotojais    </vt:lpstr>
      <vt:lpstr>Seminaras „Suaugusiojo žmogaus dialogas“ </vt:lpstr>
      <vt:lpstr> SOCIALINIŲ PASLAUGŲ CENTRE NUOLATOS SULAUKIAME SVEČIŲ </vt:lpstr>
      <vt:lpstr>   Jo Ekscelencija Valdas Adamkus lankėsi Socialinių paslaugų centre </vt:lpstr>
      <vt:lpstr>Pasitikome svečius iš Baltarusijos</vt:lpstr>
      <vt:lpstr>Sulaukėme svečių iš Varėnos</vt:lpstr>
      <vt:lpstr>„Vaikų ir paauglių dienos užimtumo centro“  vaikučių išvykos ir užsiėmimai</vt:lpstr>
      <vt:lpstr>Šventėme mamos dieną</vt:lpstr>
      <vt:lpstr>Dalyvavome renginyje „Pasitik vasarą saugiai ir linksmai“</vt:lpstr>
      <vt:lpstr>VDUC vaikai lankėsi Alytuje, vaikų dienos centrų suvažiavime „Dzūkijos vaikų vasara“</vt:lpstr>
      <vt:lpstr> </vt:lpstr>
      <vt:lpstr>Minėjome picos dieną</vt:lpstr>
      <vt:lpstr>Šventėme pasaulinę pyrago dieną </vt:lpstr>
      <vt:lpstr>Minėjome paukščių dieną </vt:lpstr>
      <vt:lpstr>Šventėme Vaikų Velykėles </vt:lpstr>
      <vt:lpstr>Dalyvavome renginyje „Rudens dovanos“</vt:lpstr>
      <vt:lpstr>Šventėme Helouvyną </vt:lpstr>
      <vt:lpstr>Minime Tarptautinę tolerancijos dieną </vt:lpstr>
      <vt:lpstr>Gaminome Draugystės eglę</vt:lpstr>
      <vt:lpstr> Išbandėme “Forum teatro” metodą</vt:lpstr>
      <vt:lpstr> Mokėmės dirbti kompiuteriu</vt:lpstr>
      <vt:lpstr>Rengiame įvairias parodėles </vt:lpstr>
      <vt:lpstr>Šventėme vaikų gynimo dieną </vt:lpstr>
      <vt:lpstr> </vt:lpstr>
      <vt:lpstr>Ekskursija į M. K. Čiurlionio memorialinį muziejų</vt:lpstr>
      <vt:lpstr>Šventėme gimimo dienas</vt:lpstr>
      <vt:lpstr>Mokėmės gaminti valgį</vt:lpstr>
      <vt:lpstr>Daug laiko leidžiame kieme </vt:lpstr>
      <vt:lpstr> </vt:lpstr>
      <vt:lpstr> </vt:lpstr>
      <vt:lpstr>Lankėmės Anykščiuose</vt:lpstr>
      <vt:lpstr>„PowerPoint“ pateiktis</vt:lpstr>
      <vt:lpstr>„PowerPoint“ pateiktis</vt:lpstr>
      <vt:lpstr>Buvome šokolado fabrike</vt:lpstr>
      <vt:lpstr>Keliavome į Kernavę</vt:lpstr>
      <vt:lpstr>Ačiū už dėmesį!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Sgn1</dc:creator>
  <cp:lastModifiedBy>User</cp:lastModifiedBy>
  <cp:revision>127</cp:revision>
  <dcterms:created xsi:type="dcterms:W3CDTF">2012-03-29T11:42:57Z</dcterms:created>
  <dcterms:modified xsi:type="dcterms:W3CDTF">2016-06-15T13:50:32Z</dcterms:modified>
</cp:coreProperties>
</file>